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dia/image7.jpg" ContentType="image/png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61" r:id="rId4"/>
    <p:sldId id="262" r:id="rId5"/>
    <p:sldId id="272" r:id="rId6"/>
    <p:sldId id="267" r:id="rId7"/>
    <p:sldId id="268" r:id="rId8"/>
    <p:sldId id="259" r:id="rId9"/>
    <p:sldId id="263" r:id="rId10"/>
    <p:sldId id="270" r:id="rId11"/>
    <p:sldId id="260" r:id="rId12"/>
    <p:sldId id="265" r:id="rId13"/>
    <p:sldId id="266" r:id="rId14"/>
    <p:sldId id="273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63074" autoAdjust="0"/>
  </p:normalViewPr>
  <p:slideViewPr>
    <p:cSldViewPr snapToGrid="0">
      <p:cViewPr varScale="1">
        <p:scale>
          <a:sx n="44" d="100"/>
          <a:sy n="44" d="100"/>
        </p:scale>
        <p:origin x="1740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D81568-DD5A-4152-8409-37469C56C7F6}" type="datetimeFigureOut">
              <a:rPr lang="en-US" smtClean="0"/>
              <a:t>7/7/2019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A658D7-905E-432F-845A-7CA7258442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24931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Vast growth lead to sloppy controls and utter ERM failure – </a:t>
            </a:r>
            <a:r>
              <a:rPr lang="en-US" dirty="0" err="1" smtClean="0"/>
              <a:t>pg</a:t>
            </a:r>
            <a:r>
              <a:rPr lang="en-US" dirty="0" smtClean="0"/>
              <a:t> 462-464</a:t>
            </a:r>
          </a:p>
          <a:p>
            <a:pPr lvl="2"/>
            <a:r>
              <a:rPr lang="en-US" dirty="0" smtClean="0"/>
              <a:t> 1999-2006 </a:t>
            </a:r>
            <a:r>
              <a:rPr lang="en-US" dirty="0" err="1" smtClean="0"/>
              <a:t>Société</a:t>
            </a:r>
            <a:r>
              <a:rPr lang="en-US" dirty="0" smtClean="0"/>
              <a:t> </a:t>
            </a:r>
            <a:r>
              <a:rPr lang="en-US" dirty="0" err="1" smtClean="0"/>
              <a:t>Générale</a:t>
            </a:r>
            <a:r>
              <a:rPr lang="en-US" dirty="0" smtClean="0"/>
              <a:t> net income increased 164% from £2 billion to £5.2 billion </a:t>
            </a:r>
          </a:p>
          <a:p>
            <a:pPr lvl="2"/>
            <a:r>
              <a:rPr lang="en-US" dirty="0" smtClean="0"/>
              <a:t> Main driver of growth was corporate and investment banking division (CIB)</a:t>
            </a:r>
          </a:p>
          <a:p>
            <a:pPr lvl="2"/>
            <a:r>
              <a:rPr lang="en-US" dirty="0" smtClean="0"/>
              <a:t>Main driver in CIB was fixed income, foreign exchange (FX), and equity and commodity trading by 77%</a:t>
            </a:r>
          </a:p>
          <a:p>
            <a:pPr lvl="2"/>
            <a:r>
              <a:rPr lang="en-US" dirty="0" smtClean="0"/>
              <a:t>Daniel Bouton, DEO since 1999 lead this charge to large growth and expansion</a:t>
            </a:r>
          </a:p>
          <a:p>
            <a:pPr lvl="2"/>
            <a:r>
              <a:rPr lang="en-US" dirty="0" smtClean="0"/>
              <a:t>Main problem was the rogue trader incident by Jerome </a:t>
            </a:r>
            <a:r>
              <a:rPr lang="en-US" dirty="0" err="1" smtClean="0"/>
              <a:t>Kerviel</a:t>
            </a:r>
            <a:r>
              <a:rPr lang="en-US" dirty="0" smtClean="0"/>
              <a:t> which lead to a massive overall £7 billion failure</a:t>
            </a:r>
          </a:p>
          <a:p>
            <a:pPr lvl="2"/>
            <a:r>
              <a:rPr lang="en-US" dirty="0" smtClean="0"/>
              <a:t>Additionally Bouton (CEO) had unprecedented permission from France’s Financial Markets Authority to secretly unwind </a:t>
            </a:r>
            <a:r>
              <a:rPr lang="en-US" dirty="0" err="1" smtClean="0"/>
              <a:t>Kerviel’s</a:t>
            </a:r>
            <a:r>
              <a:rPr lang="en-US" dirty="0" smtClean="0"/>
              <a:t> directional equity index positions over 3 days before making market announcement of rogue trader</a:t>
            </a:r>
          </a:p>
          <a:p>
            <a:pPr lvl="1"/>
            <a:r>
              <a:rPr lang="en-US" dirty="0" smtClean="0"/>
              <a:t>The pattern of internal controls and ERM systems – </a:t>
            </a:r>
            <a:r>
              <a:rPr lang="en-US" dirty="0" err="1" smtClean="0"/>
              <a:t>pg</a:t>
            </a:r>
            <a:r>
              <a:rPr lang="en-US" dirty="0" smtClean="0"/>
              <a:t> 468</a:t>
            </a:r>
          </a:p>
          <a:p>
            <a:pPr lvl="2"/>
            <a:r>
              <a:rPr lang="en-US" dirty="0" smtClean="0"/>
              <a:t>June 2006 – pricing discrepancies </a:t>
            </a:r>
          </a:p>
          <a:p>
            <a:pPr lvl="2"/>
            <a:r>
              <a:rPr lang="en-US" dirty="0" smtClean="0"/>
              <a:t>Dec 2006-June 2007 – 5 queries – earnings discrepancies</a:t>
            </a:r>
          </a:p>
          <a:p>
            <a:pPr lvl="2"/>
            <a:r>
              <a:rPr lang="en-US" dirty="0" smtClean="0"/>
              <a:t>Jan to Oct 2007 – 9 queries – unidentified counterparty or broker</a:t>
            </a:r>
          </a:p>
          <a:p>
            <a:pPr lvl="2"/>
            <a:r>
              <a:rPr lang="en-US" dirty="0" smtClean="0"/>
              <a:t>Jan to Nov 2007 – 7 queries – unexplained balance sheet variations</a:t>
            </a:r>
          </a:p>
          <a:p>
            <a:pPr lvl="2"/>
            <a:r>
              <a:rPr lang="en-US" dirty="0" smtClean="0"/>
              <a:t>Jan 2007 to Jan 2008 – 3 queries – trade entry errors</a:t>
            </a:r>
          </a:p>
          <a:p>
            <a:pPr lvl="2"/>
            <a:r>
              <a:rPr lang="en-US" dirty="0" smtClean="0"/>
              <a:t>Feb 2007 – 1 query – trade settlement discrepancy</a:t>
            </a:r>
          </a:p>
          <a:p>
            <a:pPr lvl="2"/>
            <a:r>
              <a:rPr lang="en-US" dirty="0" smtClean="0"/>
              <a:t>March to Oct 2007 – 12 queries – P&amp;L and provision discrepancies, high notional amount of transactions</a:t>
            </a:r>
          </a:p>
          <a:p>
            <a:pPr lvl="2"/>
            <a:r>
              <a:rPr lang="en-US" dirty="0" smtClean="0"/>
              <a:t>June to Aug 2007 – 2 queries – reconciliation differences</a:t>
            </a:r>
          </a:p>
          <a:p>
            <a:pPr lvl="2"/>
            <a:r>
              <a:rPr lang="en-US" dirty="0" smtClean="0"/>
              <a:t>Dec 2007 – 1 query – High broker commissions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658D7-905E-432F-845A-7CA7258442F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73143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Main failures within </a:t>
            </a:r>
            <a:r>
              <a:rPr lang="en-US" dirty="0" err="1" smtClean="0"/>
              <a:t>Société</a:t>
            </a:r>
            <a:r>
              <a:rPr lang="en-US" dirty="0" smtClean="0"/>
              <a:t> </a:t>
            </a:r>
            <a:r>
              <a:rPr lang="en-US" dirty="0" err="1" smtClean="0"/>
              <a:t>Générale</a:t>
            </a:r>
            <a:r>
              <a:rPr lang="en-US" dirty="0" smtClean="0"/>
              <a:t> – </a:t>
            </a:r>
            <a:r>
              <a:rPr lang="en-US" dirty="0" err="1" smtClean="0"/>
              <a:t>pg</a:t>
            </a:r>
            <a:r>
              <a:rPr lang="en-US" dirty="0" smtClean="0"/>
              <a:t> 472-474</a:t>
            </a:r>
          </a:p>
          <a:p>
            <a:pPr lvl="2"/>
            <a:r>
              <a:rPr lang="en-US" dirty="0" smtClean="0"/>
              <a:t>Managerial supervision</a:t>
            </a:r>
          </a:p>
          <a:p>
            <a:pPr lvl="3"/>
            <a:r>
              <a:rPr lang="en-US" dirty="0" smtClean="0"/>
              <a:t>Trading management did not have explicit requirements to monitor cash movements</a:t>
            </a:r>
          </a:p>
          <a:p>
            <a:pPr lvl="3"/>
            <a:r>
              <a:rPr lang="en-US" dirty="0" smtClean="0"/>
              <a:t>Monitoring was only performing sporadic reviews of financial reporting of traders</a:t>
            </a:r>
          </a:p>
          <a:p>
            <a:pPr lvl="3"/>
            <a:r>
              <a:rPr lang="en-US" dirty="0" smtClean="0"/>
              <a:t>Poor manager training to ensure proper codes and systems were understood</a:t>
            </a:r>
          </a:p>
          <a:p>
            <a:pPr lvl="3"/>
            <a:r>
              <a:rPr lang="en-US" dirty="0" smtClean="0"/>
              <a:t>Poor follow up of unauthorized positions  </a:t>
            </a:r>
          </a:p>
          <a:p>
            <a:pPr lvl="2"/>
            <a:r>
              <a:rPr lang="en-US" dirty="0" smtClean="0"/>
              <a:t>Control Environment</a:t>
            </a:r>
          </a:p>
          <a:p>
            <a:pPr lvl="3"/>
            <a:r>
              <a:rPr lang="en-US" dirty="0" smtClean="0"/>
              <a:t>No limits on notional transaction volumes</a:t>
            </a:r>
          </a:p>
          <a:p>
            <a:pPr lvl="3"/>
            <a:r>
              <a:rPr lang="en-US" dirty="0" smtClean="0"/>
              <a:t>Trade cancellations, modifications, deferred start dates, and provisions were not subject to exception treatment</a:t>
            </a:r>
          </a:p>
          <a:p>
            <a:pPr lvl="3"/>
            <a:r>
              <a:rPr lang="en-US" dirty="0" smtClean="0"/>
              <a:t>Inadequate separation of duties</a:t>
            </a:r>
          </a:p>
          <a:p>
            <a:pPr lvl="3"/>
            <a:r>
              <a:rPr lang="en-US" dirty="0" smtClean="0"/>
              <a:t>Escalation of concerns were unclear or nonexistent</a:t>
            </a:r>
          </a:p>
          <a:p>
            <a:pPr lvl="3"/>
            <a:r>
              <a:rPr lang="en-US" dirty="0" smtClean="0"/>
              <a:t>No minimum consecutive days of vacation required</a:t>
            </a:r>
          </a:p>
          <a:p>
            <a:pPr lvl="3"/>
            <a:r>
              <a:rPr lang="en-US" dirty="0" smtClean="0"/>
              <a:t>Back office poor communication</a:t>
            </a:r>
          </a:p>
          <a:p>
            <a:pPr lvl="3"/>
            <a:r>
              <a:rPr lang="en-US" dirty="0" smtClean="0"/>
              <a:t>No validation of cause or solution to problems for exposure issues</a:t>
            </a:r>
          </a:p>
          <a:p>
            <a:pPr lvl="2"/>
            <a:r>
              <a:rPr lang="en-US" dirty="0" smtClean="0"/>
              <a:t>System Reliability</a:t>
            </a:r>
          </a:p>
          <a:p>
            <a:pPr lvl="3"/>
            <a:r>
              <a:rPr lang="en-US" dirty="0" smtClean="0"/>
              <a:t>Faulty security protocols </a:t>
            </a:r>
          </a:p>
          <a:p>
            <a:pPr lvl="3"/>
            <a:r>
              <a:rPr lang="en-US" dirty="0" smtClean="0"/>
              <a:t>Chronic accuracy, reliability, and timeliness problems thus causing expectations of errors</a:t>
            </a:r>
          </a:p>
          <a:p>
            <a:pPr lvl="2"/>
            <a:r>
              <a:rPr lang="en-US" dirty="0" smtClean="0"/>
              <a:t>Risk Sensitive Culture</a:t>
            </a:r>
          </a:p>
          <a:p>
            <a:pPr lvl="3"/>
            <a:r>
              <a:rPr lang="en-US" dirty="0" smtClean="0"/>
              <a:t>Trading oversight and control personnel were not trained or instructed to be alert for fraud or slow to responding in resolving queries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658D7-905E-432F-845A-7CA7258442F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775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Company overview – </a:t>
            </a:r>
            <a:r>
              <a:rPr lang="en-US" dirty="0" err="1" smtClean="0"/>
              <a:t>pg</a:t>
            </a:r>
            <a:r>
              <a:rPr lang="en-US" dirty="0" smtClean="0"/>
              <a:t> 525</a:t>
            </a:r>
          </a:p>
          <a:p>
            <a:pPr lvl="2"/>
            <a:r>
              <a:rPr lang="en-US" dirty="0" smtClean="0"/>
              <a:t>Medium consulting firm in 10 offices across Canada – 3,000 staff</a:t>
            </a:r>
          </a:p>
          <a:p>
            <a:pPr lvl="2"/>
            <a:r>
              <a:rPr lang="en-US" dirty="0" smtClean="0"/>
              <a:t>Revenue stagnant and driving internal need to expand or loose significant talent</a:t>
            </a:r>
          </a:p>
          <a:p>
            <a:pPr lvl="1"/>
            <a:r>
              <a:rPr lang="en-US" dirty="0" smtClean="0"/>
              <a:t>Case Opportunity – ERM perspective – </a:t>
            </a:r>
            <a:r>
              <a:rPr lang="en-US" dirty="0" err="1" smtClean="0"/>
              <a:t>pg</a:t>
            </a:r>
            <a:r>
              <a:rPr lang="en-US" dirty="0" smtClean="0"/>
              <a:t> 525-526</a:t>
            </a:r>
          </a:p>
          <a:p>
            <a:pPr lvl="2"/>
            <a:r>
              <a:rPr lang="en-US" dirty="0" smtClean="0"/>
              <a:t>Purchase 12 offices across Canada – 3,500 additional staff</a:t>
            </a:r>
          </a:p>
          <a:p>
            <a:pPr lvl="2"/>
            <a:r>
              <a:rPr lang="en-US" dirty="0" smtClean="0"/>
              <a:t> Possible doubling of sales</a:t>
            </a:r>
          </a:p>
          <a:p>
            <a:pPr lvl="2"/>
            <a:r>
              <a:rPr lang="en-US" dirty="0" smtClean="0"/>
              <a:t>Move into number one position of consulting in Canada</a:t>
            </a:r>
          </a:p>
          <a:p>
            <a:pPr lvl="2"/>
            <a:r>
              <a:rPr lang="en-US" dirty="0" smtClean="0"/>
              <a:t>Opportunities to move into </a:t>
            </a:r>
            <a:r>
              <a:rPr lang="en-US" dirty="0" err="1" smtClean="0"/>
              <a:t>midtier</a:t>
            </a:r>
            <a:r>
              <a:rPr lang="en-US" dirty="0" smtClean="0"/>
              <a:t> client work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658D7-905E-432F-845A-7CA7258442F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19983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Company overview – page 529</a:t>
            </a:r>
          </a:p>
          <a:p>
            <a:pPr lvl="2"/>
            <a:r>
              <a:rPr lang="en-US" dirty="0" smtClean="0"/>
              <a:t>Canadian service company – 1,000 employees in 12 Canadian cities</a:t>
            </a:r>
          </a:p>
          <a:p>
            <a:pPr lvl="2"/>
            <a:r>
              <a:rPr lang="en-US" dirty="0" smtClean="0"/>
              <a:t>Full service IT support services to small and medium sized Canadian businesses</a:t>
            </a:r>
          </a:p>
          <a:p>
            <a:pPr lvl="2"/>
            <a:r>
              <a:rPr lang="en-US" dirty="0" smtClean="0"/>
              <a:t>Formed in 2000 from Jeeves </a:t>
            </a:r>
            <a:r>
              <a:rPr lang="en-US" dirty="0" err="1" smtClean="0"/>
              <a:t>Stobes</a:t>
            </a:r>
            <a:endParaRPr lang="en-US" dirty="0" smtClean="0"/>
          </a:p>
          <a:p>
            <a:pPr lvl="2"/>
            <a:r>
              <a:rPr lang="en-US" dirty="0" smtClean="0"/>
              <a:t>Focus on small start-up businesses </a:t>
            </a:r>
          </a:p>
          <a:p>
            <a:pPr lvl="3"/>
            <a:r>
              <a:rPr lang="en-US" dirty="0" smtClean="0"/>
              <a:t>Mainly low technology experience customers</a:t>
            </a:r>
          </a:p>
          <a:p>
            <a:pPr lvl="2"/>
            <a:r>
              <a:rPr lang="en-US" dirty="0" smtClean="0"/>
              <a:t>Excellent reputation </a:t>
            </a:r>
          </a:p>
          <a:p>
            <a:pPr lvl="1"/>
            <a:r>
              <a:rPr lang="en-US" dirty="0" smtClean="0"/>
              <a:t>Shifting strategy of customer/sales</a:t>
            </a:r>
          </a:p>
          <a:p>
            <a:pPr lvl="2"/>
            <a:r>
              <a:rPr lang="en-US" dirty="0" smtClean="0"/>
              <a:t>Moving to mid-sized organizations to gain additional revenue and increase billing rates</a:t>
            </a:r>
          </a:p>
          <a:p>
            <a:pPr lvl="2"/>
            <a:r>
              <a:rPr lang="en-US" dirty="0" smtClean="0"/>
              <a:t>Requires  more sophisticated technology needs</a:t>
            </a:r>
          </a:p>
          <a:p>
            <a:pPr lvl="1"/>
            <a:r>
              <a:rPr lang="en-US" dirty="0" smtClean="0"/>
              <a:t>Current Risks/Problems</a:t>
            </a:r>
          </a:p>
          <a:p>
            <a:pPr lvl="2"/>
            <a:r>
              <a:rPr lang="en-US" dirty="0" smtClean="0"/>
              <a:t>Loss of reputational risk</a:t>
            </a:r>
          </a:p>
          <a:p>
            <a:pPr lvl="2"/>
            <a:r>
              <a:rPr lang="en-US" dirty="0" smtClean="0"/>
              <a:t>Loss of staff</a:t>
            </a:r>
          </a:p>
          <a:p>
            <a:pPr lvl="2"/>
            <a:r>
              <a:rPr lang="en-US" dirty="0" smtClean="0"/>
              <a:t>High training costs</a:t>
            </a:r>
          </a:p>
          <a:p>
            <a:pPr lvl="2"/>
            <a:r>
              <a:rPr lang="en-US" dirty="0" smtClean="0"/>
              <a:t>Upselling pressures to installers</a:t>
            </a:r>
          </a:p>
          <a:p>
            <a:pPr lvl="2"/>
            <a:r>
              <a:rPr lang="en-US" dirty="0" smtClean="0"/>
              <a:t>Internal school </a:t>
            </a:r>
          </a:p>
          <a:p>
            <a:pPr lvl="2"/>
            <a:r>
              <a:rPr lang="en-US" dirty="0" smtClean="0"/>
              <a:t>Failure on handling employee death response to employees</a:t>
            </a:r>
          </a:p>
          <a:p>
            <a:pPr lvl="1"/>
            <a:r>
              <a:rPr lang="en-US" dirty="0" smtClean="0"/>
              <a:t>Positive notes</a:t>
            </a:r>
          </a:p>
          <a:p>
            <a:pPr lvl="2"/>
            <a:r>
              <a:rPr lang="en-US" dirty="0" smtClean="0"/>
              <a:t>Revenue has not declined and actually increased </a:t>
            </a:r>
          </a:p>
          <a:p>
            <a:pPr lvl="3"/>
            <a:r>
              <a:rPr lang="en-US" dirty="0" smtClean="0"/>
              <a:t>May be due to timing of contractual payments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658D7-905E-432F-845A-7CA7258442F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8916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1"/>
            <a:r>
              <a:rPr lang="en-US" dirty="0" smtClean="0"/>
              <a:t>HR strategy to resolve possible risks</a:t>
            </a:r>
          </a:p>
          <a:p>
            <a:pPr lvl="2"/>
            <a:r>
              <a:rPr lang="en-US" dirty="0" smtClean="0"/>
              <a:t>Attract best talent - positive and flexible work environments</a:t>
            </a:r>
          </a:p>
          <a:p>
            <a:pPr lvl="2"/>
            <a:r>
              <a:rPr lang="en-US" dirty="0" smtClean="0"/>
              <a:t>Retain good people – employee recognition programs, cross training, compensation at 75</a:t>
            </a:r>
            <a:r>
              <a:rPr lang="en-US" baseline="30000" dirty="0" smtClean="0"/>
              <a:t>th</a:t>
            </a:r>
            <a:r>
              <a:rPr lang="en-US" dirty="0" smtClean="0"/>
              <a:t> percentile of competitors</a:t>
            </a:r>
          </a:p>
          <a:p>
            <a:pPr lvl="2"/>
            <a:r>
              <a:rPr lang="en-US" dirty="0" smtClean="0"/>
              <a:t>Manage talent – formal talent management program to identify high potential employees</a:t>
            </a:r>
          </a:p>
          <a:p>
            <a:pPr lvl="2"/>
            <a:r>
              <a:rPr lang="en-US" dirty="0" smtClean="0"/>
              <a:t>Optimize the use of people – Better scheduling with new internal software </a:t>
            </a:r>
          </a:p>
          <a:p>
            <a:pPr lvl="2"/>
            <a:r>
              <a:rPr lang="en-US" dirty="0" smtClean="0"/>
              <a:t>Enable outsourcing to handle overflow of work and not overstress existing employees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A658D7-905E-432F-845A-7CA7258442F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070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8F7E7AE-A750-4DFC-925E-F616863271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8CDC50CB-91BA-42FA-9B3D-561706F2B2B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2C0D25C5-4919-4AB9-AD0B-263E9B8964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C951F2A-C231-4DF2-A1A1-F1A91E012F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9101E87-EE45-4418-802D-FC9078F0C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78789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84E9204B-4047-47AA-A8B4-C1AB9E541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DF29A6B4-1E5F-4BA6-89EF-91BA887B48C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51EE6701-4B86-438D-BE9A-2540FB27B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B2FF871-605D-4800-B347-CD9EB4A306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3DF5F959-1428-4881-92FF-DAC41C2352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9636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F8DA206-F3A3-4897-B698-475D6B036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00F469AC-AA4B-4B94-8758-56F6F29F42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8C49A9CF-C163-4DFA-B90F-E306EEFB0B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64AA0C6B-E1C8-44C6-ABF1-61876B1191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62B80CF5-3871-445E-9AA0-3F40A83C3D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33668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BD3584A1-8528-449B-89FE-D27EFF29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82F15F7-8A34-4BFE-B39C-258C01B2BF2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FCD7D85C-3115-4F34-95B7-AFFA23DA8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F26E2CD5-D5E9-4F11-9E2C-1A88A007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55AA6F06-8462-4B63-920D-0FBEFD4A3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2BE32815-8E27-4F6E-8F46-0D6F6AE3DF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69151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F674BDE0-1A7C-46CD-ABCC-6803FC4EF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43B0CD-FE43-4100-A384-D66802A5C8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64EF0790-EACA-4354-890E-45BE11A5E0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8D711A10-2635-41C4-A994-813632F2E7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649E320D-9416-48FC-AB20-CF08DEAA45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E1F86171-57E9-48D4-AB4A-090CBF2670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959E05B6-112E-4A1B-BFA7-88F90CA0F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DCEB7AC9-BF28-426E-AE4D-F80B3A438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2373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ADA01ED3-76E0-4719-BA07-5117BFDEE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F81ACAF1-7D89-4341-9FEB-04C302D7EA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5208C852-8A62-436E-9DA7-D3D0BBD1A5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183A0FDA-8B80-4FE1-8D91-75C6851CB5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60720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6B822D8F-C050-4BB8-800C-1623240E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B1390FCB-DB6B-4E47-8EDF-01BECF5C7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C3931894-7957-41BD-B549-40AA7701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31504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6191624-53C8-46C4-A409-53F39E2DE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A6697E0E-418A-42D7-AB19-8A1AF684B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72AA29C8-EE96-46A0-BF30-29B488A069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0996BE22-8C63-4E04-891B-DA4D1F2B2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D080148-CAE2-49A6-91C6-951CA67C95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B0C41131-EB32-474A-A836-219E8EB935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09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DA5DEB7-3759-4547-B043-7423F4BBE8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D5D3A226-BA81-4FF2-BB58-A1ACEB3B9E7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49443307-CFB4-473B-B7FE-A1103CD0263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B26CFB1D-03C3-47C9-9022-2902659230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3903B59E-F257-4C4A-96F1-1CEB34C774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C5216720-E643-4089-A2B1-9A4B1DAE4E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41127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3582970A-E611-41D2-8740-C04E0F0A5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7C927AF8-6678-48BD-9E3F-65E33C513B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C4CA74-E5F4-4B6D-9285-E6CAE4B3D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99E114A-63D5-4C72-B203-105E40ADF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4CB40CB-D7A6-4D9F-8EA1-DAB06357F4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0477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CA8EE473-36DB-4A6F-AB21-B29986C746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ECECD5C8-3472-401E-A389-DA0B250918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7ECFED1A-F2E5-4D32-A8B1-485BDD1217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CDE1D435-29D3-4256-981E-A9D6727343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7C26CE7-1451-461C-A43B-1B67003215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873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5F0078BC-D081-4775-B76F-70649764D8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70D27FE-D918-4AB7-8239-A579D4F906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B356C843-C150-4D16-A755-31006B32C8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77F6F5-F463-40D8-A6EA-FB03E80F4F23}" type="datetimeFigureOut">
              <a:rPr lang="en-US" smtClean="0"/>
              <a:t>7/7/2019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BF6B96A8-2C28-42D2-BBBA-A3E50F89696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2C18619D-7238-4DFB-8E1B-E690779411C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A33F95-0722-4857-B1BA-54F66C01108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34009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kDZy84HPcuU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video" Target="https://www.youtube.com/embed/TklHyjkQefk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1CB20F93-99D3-4483-AF98-7A2D7D80B56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40904" y="2504661"/>
            <a:ext cx="10363200" cy="2411896"/>
          </a:xfrm>
        </p:spPr>
        <p:txBody>
          <a:bodyPr>
            <a:normAutofit fontScale="90000"/>
          </a:bodyPr>
          <a:lstStyle/>
          <a:p>
            <a:r>
              <a:rPr lang="en-US" dirty="0"/>
              <a:t>Module 8</a:t>
            </a:r>
            <a:br>
              <a:rPr lang="en-US" dirty="0"/>
            </a:br>
            <a:r>
              <a:rPr lang="en-US" dirty="0"/>
              <a:t>Rogue Trading, BIM Consulting, and Nerds Galore</a:t>
            </a:r>
          </a:p>
        </p:txBody>
      </p:sp>
    </p:spTree>
    <p:extLst>
      <p:ext uri="{BB962C8B-B14F-4D97-AF65-F5344CB8AC3E}">
        <p14:creationId xmlns:p14="http://schemas.microsoft.com/office/powerpoint/2010/main" val="176876615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23 </a:t>
            </a:r>
            <a:br>
              <a:rPr lang="en-US" dirty="0"/>
            </a:br>
            <a:r>
              <a:rPr lang="fr-FR" dirty="0"/>
              <a:t>Control Failure: Rogue Trading at Société Générale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66188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50819" y="498566"/>
            <a:ext cx="9167646" cy="5839889"/>
          </a:xfrm>
        </p:spPr>
      </p:pic>
    </p:spTree>
    <p:extLst>
      <p:ext uri="{BB962C8B-B14F-4D97-AF65-F5344CB8AC3E}">
        <p14:creationId xmlns:p14="http://schemas.microsoft.com/office/powerpoint/2010/main" val="648090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1" y="0"/>
            <a:ext cx="11081657" cy="6192497"/>
          </a:xfrm>
        </p:spPr>
      </p:pic>
    </p:spTree>
    <p:extLst>
      <p:ext uri="{BB962C8B-B14F-4D97-AF65-F5344CB8AC3E}">
        <p14:creationId xmlns:p14="http://schemas.microsoft.com/office/powerpoint/2010/main" val="461047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623391" y="413994"/>
            <a:ext cx="894521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UC’s Enterprise Risk Management Approach to the Evaluation of Incidents, Events, and Claims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="" xmlns:a16="http://schemas.microsoft.com/office/drawing/2014/main" id="{925DFA28-A08E-4942-8C53-CD1CE0150CD9}"/>
              </a:ext>
            </a:extLst>
          </p:cNvPr>
          <p:cNvSpPr txBox="1"/>
          <p:nvPr/>
        </p:nvSpPr>
        <p:spPr>
          <a:xfrm>
            <a:off x="534572" y="5767754"/>
            <a:ext cx="1101500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qHFjJ2xj&amp;id=2248F368E223FE86B738D48E84CF24D1B3E977D2&amp;thid=OIP.qHFjJ2xj7y34I7-aB_FmpAEsDf&amp;mediaurl=http%3a%2f%2facademlib.com%2fimag%2fmanag%2ffras_imperm%2fimage015.jpg&amp;exph=356&amp;expw=478&amp;q=uc+enterprise+risk+management&amp;simid=608016123784267626&amp;selectedIndex=12&amp;ajaxhist=0</a:t>
            </a:r>
          </a:p>
        </p:txBody>
      </p:sp>
      <p:pic>
        <p:nvPicPr>
          <p:cNvPr id="6" name="Picture 5" descr="A screenshot of a cell phone&#10;&#10;Description generated with high confidence">
            <a:extLst>
              <a:ext uri="{FF2B5EF4-FFF2-40B4-BE49-F238E27FC236}">
                <a16:creationId xmlns="" xmlns:a16="http://schemas.microsoft.com/office/drawing/2014/main" id="{C887A779-9E2A-4E1B-8F41-143785F1E8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8628" y="1364566"/>
            <a:ext cx="8060787" cy="4248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9686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D58F6F-A3DA-4AC7-A764-63463BFDFB4A}"/>
              </a:ext>
            </a:extLst>
          </p:cNvPr>
          <p:cNvSpPr txBox="1"/>
          <p:nvPr/>
        </p:nvSpPr>
        <p:spPr>
          <a:xfrm>
            <a:off x="1351722" y="501673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Société Générale Control Failure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AC64D2-5490-4525-920F-5BAB248D2FA6}"/>
              </a:ext>
            </a:extLst>
          </p:cNvPr>
          <p:cNvSpPr txBox="1"/>
          <p:nvPr/>
        </p:nvSpPr>
        <p:spPr>
          <a:xfrm>
            <a:off x="1205948" y="5502965"/>
            <a:ext cx="90909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https://www.bing.com/videos/search?q=Societe+Generale+ERM+failure&amp;&amp;view=detail&amp;mid=D139C09351E12EFD1DADD139C09351E12EFD1DAD&amp;FORM=VRDGAR</a:t>
            </a:r>
          </a:p>
        </p:txBody>
      </p:sp>
      <p:pic>
        <p:nvPicPr>
          <p:cNvPr id="5" name="Online Media 4">
            <a:hlinkClick r:id="" action="ppaction://media"/>
            <a:extLst>
              <a:ext uri="{FF2B5EF4-FFF2-40B4-BE49-F238E27FC236}">
                <a16:creationId xmlns="" xmlns:a16="http://schemas.microsoft.com/office/drawing/2014/main" id="{31147C78-2474-4D36-8A8E-C7CA1158C3D7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154018" y="1243543"/>
            <a:ext cx="4932017" cy="3699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68439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6FD58F6F-A3DA-4AC7-A764-63463BFDFB4A}"/>
              </a:ext>
            </a:extLst>
          </p:cNvPr>
          <p:cNvSpPr txBox="1"/>
          <p:nvPr/>
        </p:nvSpPr>
        <p:spPr>
          <a:xfrm>
            <a:off x="940904" y="663546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Downside Risk Failures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01AC64D2-5490-4525-920F-5BAB248D2FA6}"/>
              </a:ext>
            </a:extLst>
          </p:cNvPr>
          <p:cNvSpPr txBox="1"/>
          <p:nvPr/>
        </p:nvSpPr>
        <p:spPr>
          <a:xfrm>
            <a:off x="1205948" y="5502965"/>
            <a:ext cx="909099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https://www.youtube.com/watch?v=TklHyjkQefk</a:t>
            </a:r>
          </a:p>
        </p:txBody>
      </p:sp>
      <p:pic>
        <p:nvPicPr>
          <p:cNvPr id="5" name="Online Media 4">
            <a:hlinkClick r:id="" action="ppaction://media"/>
            <a:extLst>
              <a:ext uri="{FF2B5EF4-FFF2-40B4-BE49-F238E27FC236}">
                <a16:creationId xmlns="" xmlns:a16="http://schemas.microsoft.com/office/drawing/2014/main" id="{DF606F7B-D07D-4D97-9FDB-2FC45948400E}"/>
              </a:ext>
            </a:extLst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3355009" y="1300010"/>
            <a:ext cx="4755321" cy="356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6405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26 </a:t>
            </a:r>
            <a:br>
              <a:rPr lang="en-US" dirty="0"/>
            </a:br>
            <a:r>
              <a:rPr lang="en-US" dirty="0"/>
              <a:t>BIM Consultants, Inc. </a:t>
            </a:r>
          </a:p>
        </p:txBody>
      </p:sp>
    </p:spTree>
    <p:extLst>
      <p:ext uri="{BB962C8B-B14F-4D97-AF65-F5344CB8AC3E}">
        <p14:creationId xmlns:p14="http://schemas.microsoft.com/office/powerpoint/2010/main" val="104680540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marL="457200" lvl="1" indent="0">
              <a:buNone/>
            </a:pPr>
            <a:endParaRPr lang="en-US" dirty="0"/>
          </a:p>
          <a:p>
            <a:pPr lvl="2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061" y="466214"/>
            <a:ext cx="11370666" cy="602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5906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="" xmlns:a16="http://schemas.microsoft.com/office/drawing/2014/main" id="{96C5ABC9-6C61-406D-A54A-CE65F5AE9896}"/>
              </a:ext>
            </a:extLst>
          </p:cNvPr>
          <p:cNvSpPr txBox="1"/>
          <p:nvPr/>
        </p:nvSpPr>
        <p:spPr>
          <a:xfrm>
            <a:off x="1530625" y="533402"/>
            <a:ext cx="89452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/>
              <a:t>Risk ERM System Chart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="" xmlns:a16="http://schemas.microsoft.com/office/drawing/2014/main" id="{DD80E76F-C069-4BD5-ADBF-6BBC95CFF6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2801" y="215926"/>
            <a:ext cx="6212670" cy="6212670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="" xmlns:a16="http://schemas.microsoft.com/office/drawing/2014/main" id="{3F79D71C-77B3-47F7-82B4-A5189430DDF1}"/>
              </a:ext>
            </a:extLst>
          </p:cNvPr>
          <p:cNvSpPr/>
          <p:nvPr/>
        </p:nvSpPr>
        <p:spPr>
          <a:xfrm>
            <a:off x="1089991" y="5782716"/>
            <a:ext cx="1001201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s://www.bing.com/images/search?view=detailV2&amp;ccid=WbKq7W0j&amp;id=B6431AB5806AF277174CAD3042CA8D2336E86BCE&amp;thid=OIP.WbKq7W0jP3eDk_upNJ_8bgD6D6&amp;mediaurl=http%3a%2f%2feccinternational.com%2fimages%2fcontent%2fERM.jpg&amp;exph=600&amp;expw=600&amp;q=ERM+Risk+Items&amp;simid=608043383924327253&amp;selectedIndex=7&amp;ajaxhist=0</a:t>
            </a:r>
          </a:p>
        </p:txBody>
      </p:sp>
    </p:spTree>
    <p:extLst>
      <p:ext uri="{BB962C8B-B14F-4D97-AF65-F5344CB8AC3E}">
        <p14:creationId xmlns:p14="http://schemas.microsoft.com/office/powerpoint/2010/main" val="18108979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2CD42FF-E809-48DC-BE03-017680D53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379153"/>
          </a:xfrm>
        </p:spPr>
        <p:txBody>
          <a:bodyPr/>
          <a:lstStyle/>
          <a:p>
            <a:pPr algn="ctr"/>
            <a:r>
              <a:rPr lang="en-US" dirty="0"/>
              <a:t>Chapter 27</a:t>
            </a:r>
            <a:br>
              <a:rPr lang="en-US" dirty="0"/>
            </a:br>
            <a:r>
              <a:rPr lang="en-US" dirty="0"/>
              <a:t>Nerds Galore </a:t>
            </a:r>
          </a:p>
        </p:txBody>
      </p:sp>
    </p:spTree>
    <p:extLst>
      <p:ext uri="{BB962C8B-B14F-4D97-AF65-F5344CB8AC3E}">
        <p14:creationId xmlns:p14="http://schemas.microsoft.com/office/powerpoint/2010/main" val="36856887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61AB6FE4-A4A4-47E8-B7BB-35E5617A4B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61" y="251791"/>
            <a:ext cx="10982739" cy="6241773"/>
          </a:xfrm>
        </p:spPr>
        <p:txBody>
          <a:bodyPr>
            <a:normAutofit/>
          </a:bodyPr>
          <a:lstStyle/>
          <a:p>
            <a:pPr lvl="2"/>
            <a:endParaRPr lang="en-US" dirty="0"/>
          </a:p>
          <a:p>
            <a:pPr lvl="2"/>
            <a:endParaRPr lang="en-US" dirty="0"/>
          </a:p>
          <a:p>
            <a:pPr lvl="2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927" y="100199"/>
            <a:ext cx="11423073" cy="639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22338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065"/>
            <a:ext cx="12191999" cy="7372930"/>
          </a:xfrm>
        </p:spPr>
      </p:pic>
    </p:spTree>
    <p:extLst>
      <p:ext uri="{BB962C8B-B14F-4D97-AF65-F5344CB8AC3E}">
        <p14:creationId xmlns:p14="http://schemas.microsoft.com/office/powerpoint/2010/main" val="25950761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1914703"/>
            <a:ext cx="10515600" cy="1138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152352" rIns="0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600" b="0" i="0" u="none" strike="noStrike" cap="none" normalizeH="0" baseline="0" dirty="0" smtClean="0">
              <a:ln>
                <a:noFill/>
              </a:ln>
              <a:solidFill>
                <a:srgbClr val="2E74B5"/>
              </a:solidFill>
              <a:effectLst/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John R.S. Fraser, B. J. (2015). </a:t>
            </a:r>
            <a:r>
              <a:rPr kumimoji="0" lang="en-US" altLang="en-US" sz="24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Implementing Enterprise Risk Management.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altLang="en-US" sz="2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kumimoji="0" lang="en-US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Jersey: Wiley &amp; Son, Inc.,</a:t>
            </a:r>
            <a:endParaRPr kumimoji="0" lang="en-US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63556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303</TotalTime>
  <Words>701</Words>
  <Application>Microsoft Office PowerPoint</Application>
  <PresentationFormat>Widescreen</PresentationFormat>
  <Paragraphs>92</Paragraphs>
  <Slides>14</Slides>
  <Notes>5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Office Theme</vt:lpstr>
      <vt:lpstr>Module 8 Rogue Trading, BIM Consulting, and Nerds Galore</vt:lpstr>
      <vt:lpstr>Chapter 23  Control Failure: Rogue Trading at Société Générale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Chapter 26  BIM Consultants, Inc. </vt:lpstr>
      <vt:lpstr>PowerPoint Presentation</vt:lpstr>
      <vt:lpstr>PowerPoint Presentation</vt:lpstr>
      <vt:lpstr>Chapter 27 Nerds Galore </vt:lpstr>
      <vt:lpstr>PowerPoint Presentation</vt:lpstr>
      <vt:lpstr>PowerPoint Presentation</vt:lpstr>
      <vt:lpstr>References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Module 8 Rogue Trading, BIM Consulting, and Nerds Galore</dc:title>
  <dc:creator>coronel.rina@spcollege.edu</dc:creator>
  <cp:lastModifiedBy>Jassim Almousa</cp:lastModifiedBy>
  <cp:revision>23</cp:revision>
  <dcterms:created xsi:type="dcterms:W3CDTF">2017-12-05T19:15:34Z</dcterms:created>
  <dcterms:modified xsi:type="dcterms:W3CDTF">2019-07-07T18:17:25Z</dcterms:modified>
</cp:coreProperties>
</file>